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715000" type="screen16x1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56" autoAdjust="0"/>
  </p:normalViewPr>
  <p:slideViewPr>
    <p:cSldViewPr snapToGrid="0" snapToObjects="1">
      <p:cViewPr>
        <p:scale>
          <a:sx n="81" d="100"/>
          <a:sy n="81" d="100"/>
        </p:scale>
        <p:origin x="-2484" y="-486"/>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21F15-542F-6549-B7C9-55FBDFB6DC60}" type="datetimeFigureOut">
              <a:rPr lang="sv-SE" smtClean="0"/>
              <a:t>2017-07-04</a:t>
            </a:fld>
            <a:endParaRPr lang="sv-SE"/>
          </a:p>
        </p:txBody>
      </p:sp>
      <p:sp>
        <p:nvSpPr>
          <p:cNvPr id="4" name="Platshållare för bildobjekt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DFE159-626B-504F-B0B0-FD7A4ACEDB42}" type="slidenum">
              <a:rPr lang="sv-SE" smtClean="0"/>
              <a:t>‹#›</a:t>
            </a:fld>
            <a:endParaRPr lang="sv-SE"/>
          </a:p>
        </p:txBody>
      </p:sp>
    </p:spTree>
    <p:extLst>
      <p:ext uri="{BB962C8B-B14F-4D97-AF65-F5344CB8AC3E}">
        <p14:creationId xmlns:p14="http://schemas.microsoft.com/office/powerpoint/2010/main" val="34528218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u="none" kern="1200" baseline="0" dirty="0" smtClean="0">
                <a:solidFill>
                  <a:schemeClr val="tx1"/>
                </a:solidFill>
                <a:latin typeface="+mn-lt"/>
                <a:ea typeface="+mn-ea"/>
                <a:cs typeface="+mn-cs"/>
              </a:rPr>
              <a:t>Söker du naturupplevelser på riktigt hög nivå? Då är vårt vackra världsarv Höga Kusten ett måste.  </a:t>
            </a:r>
          </a:p>
          <a:p>
            <a:endParaRPr lang="sv-SE" sz="1200" b="1" u="none" kern="1200" baseline="0" dirty="0" smtClean="0">
              <a:solidFill>
                <a:schemeClr val="tx1"/>
              </a:solidFill>
              <a:latin typeface="+mn-lt"/>
              <a:ea typeface="+mn-ea"/>
              <a:cs typeface="+mn-cs"/>
            </a:endParaRPr>
          </a:p>
          <a:p>
            <a:r>
              <a:rPr lang="sv-SE" sz="1200" b="1" u="none" kern="1200" baseline="0" dirty="0" smtClean="0">
                <a:solidFill>
                  <a:schemeClr val="tx1"/>
                </a:solidFill>
                <a:latin typeface="+mn-lt"/>
                <a:ea typeface="+mn-ea"/>
                <a:cs typeface="+mn-cs"/>
              </a:rPr>
              <a:t>Vy mot Balesudden från </a:t>
            </a:r>
            <a:r>
              <a:rPr lang="sv-SE" sz="1200" b="1" u="none" kern="1200" baseline="0" dirty="0" err="1" smtClean="0">
                <a:solidFill>
                  <a:schemeClr val="tx1"/>
                </a:solidFill>
                <a:latin typeface="+mn-lt"/>
                <a:ea typeface="+mn-ea"/>
                <a:cs typeface="+mn-cs"/>
              </a:rPr>
              <a:t>Ögeltjärnsberget</a:t>
            </a:r>
            <a:r>
              <a:rPr lang="sv-SE" sz="1200" b="1" u="none" kern="1200" baseline="0" dirty="0" smtClean="0">
                <a:solidFill>
                  <a:schemeClr val="tx1"/>
                </a:solidFill>
                <a:latin typeface="+mn-lt"/>
                <a:ea typeface="+mn-ea"/>
                <a:cs typeface="+mn-cs"/>
              </a:rPr>
              <a:t> </a:t>
            </a:r>
            <a:endParaRPr lang="sv-SE" b="1" dirty="0"/>
          </a:p>
        </p:txBody>
      </p:sp>
      <p:sp>
        <p:nvSpPr>
          <p:cNvPr id="4" name="Platshållare för bildnummer 3"/>
          <p:cNvSpPr>
            <a:spLocks noGrp="1"/>
          </p:cNvSpPr>
          <p:nvPr>
            <p:ph type="sldNum" sz="quarter" idx="10"/>
          </p:nvPr>
        </p:nvSpPr>
        <p:spPr/>
        <p:txBody>
          <a:bodyPr/>
          <a:lstStyle/>
          <a:p>
            <a:fld id="{3FDFE159-626B-504F-B0B0-FD7A4ACEDB42}" type="slidenum">
              <a:rPr lang="sv-SE" smtClean="0"/>
              <a:t>1</a:t>
            </a:fld>
            <a:endParaRPr lang="sv-SE"/>
          </a:p>
        </p:txBody>
      </p:sp>
    </p:spTree>
    <p:extLst>
      <p:ext uri="{BB962C8B-B14F-4D97-AF65-F5344CB8AC3E}">
        <p14:creationId xmlns:p14="http://schemas.microsoft.com/office/powerpoint/2010/main" val="2393907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u="none" kern="1200" baseline="0" dirty="0" smtClean="0">
                <a:solidFill>
                  <a:schemeClr val="tx1"/>
                </a:solidFill>
                <a:latin typeface="+mn-lt"/>
                <a:ea typeface="+mn-ea"/>
                <a:cs typeface="+mn-cs"/>
              </a:rPr>
              <a:t>Här finns det norrländska lugnet. Ett lugn som också ger oss tid att möta andra människor – på riktigt. Vårt prestigelösa och varma sätt att vara är ett uppskattat karaktärsdrag. Vi vill umgås, utan attityder eller värderingar och här är alla välkomna. </a:t>
            </a:r>
            <a:endParaRPr lang="sv-SE" b="1" dirty="0"/>
          </a:p>
        </p:txBody>
      </p:sp>
      <p:sp>
        <p:nvSpPr>
          <p:cNvPr id="4" name="Platshållare för bildnummer 3"/>
          <p:cNvSpPr>
            <a:spLocks noGrp="1"/>
          </p:cNvSpPr>
          <p:nvPr>
            <p:ph type="sldNum" sz="quarter" idx="10"/>
          </p:nvPr>
        </p:nvSpPr>
        <p:spPr/>
        <p:txBody>
          <a:bodyPr/>
          <a:lstStyle/>
          <a:p>
            <a:fld id="{3FDFE159-626B-504F-B0B0-FD7A4ACEDB42}" type="slidenum">
              <a:rPr lang="sv-SE" smtClean="0"/>
              <a:t>10</a:t>
            </a:fld>
            <a:endParaRPr lang="sv-SE"/>
          </a:p>
        </p:txBody>
      </p:sp>
    </p:spTree>
    <p:extLst>
      <p:ext uri="{BB962C8B-B14F-4D97-AF65-F5344CB8AC3E}">
        <p14:creationId xmlns:p14="http://schemas.microsoft.com/office/powerpoint/2010/main" val="394987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u="none" kern="1200" baseline="0" dirty="0" smtClean="0">
                <a:solidFill>
                  <a:schemeClr val="tx1"/>
                </a:solidFill>
                <a:latin typeface="+mn-lt"/>
                <a:ea typeface="+mn-ea"/>
                <a:cs typeface="+mn-cs"/>
              </a:rPr>
              <a:t>Dessa vänliga möten kan ske på campingar, längs en vandringsled eller i en övernattningsstuga – men också i mer arrangerad form, som på olika frilufts, smak- och musikfestivaler. </a:t>
            </a:r>
            <a:endParaRPr lang="sv-SE" b="1" dirty="0"/>
          </a:p>
        </p:txBody>
      </p:sp>
      <p:sp>
        <p:nvSpPr>
          <p:cNvPr id="4" name="Platshållare för bildnummer 3"/>
          <p:cNvSpPr>
            <a:spLocks noGrp="1"/>
          </p:cNvSpPr>
          <p:nvPr>
            <p:ph type="sldNum" sz="quarter" idx="10"/>
          </p:nvPr>
        </p:nvSpPr>
        <p:spPr/>
        <p:txBody>
          <a:bodyPr/>
          <a:lstStyle/>
          <a:p>
            <a:fld id="{3FDFE159-626B-504F-B0B0-FD7A4ACEDB42}" type="slidenum">
              <a:rPr lang="sv-SE" smtClean="0"/>
              <a:t>11</a:t>
            </a:fld>
            <a:endParaRPr lang="sv-SE"/>
          </a:p>
        </p:txBody>
      </p:sp>
    </p:spTree>
    <p:extLst>
      <p:ext uri="{BB962C8B-B14F-4D97-AF65-F5344CB8AC3E}">
        <p14:creationId xmlns:p14="http://schemas.microsoft.com/office/powerpoint/2010/main" val="1344941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b="1" u="none" kern="1200" baseline="0" dirty="0" smtClean="0">
                <a:solidFill>
                  <a:schemeClr val="tx1"/>
                </a:solidFill>
                <a:latin typeface="+mn-lt"/>
                <a:ea typeface="+mn-ea"/>
                <a:cs typeface="+mn-cs"/>
              </a:rPr>
              <a:t>Våra smaker får allt större uppmärksamhet världen över. Höga Kusten och framförallt Ulvön är surströmmingens centrum i Sverige. Men även vårt tunnbröd, vår gin och whisky vinner priser för sina högkvalitativa produkter. Många av destinationens restauranger finns med i White guide och sätter med sina duktiga kockar destinationen på smakkartan. </a:t>
            </a:r>
          </a:p>
          <a:p>
            <a:endParaRPr lang="sv-SE" b="1" dirty="0"/>
          </a:p>
        </p:txBody>
      </p:sp>
      <p:sp>
        <p:nvSpPr>
          <p:cNvPr id="4" name="Platshållare för bildnummer 3"/>
          <p:cNvSpPr>
            <a:spLocks noGrp="1"/>
          </p:cNvSpPr>
          <p:nvPr>
            <p:ph type="sldNum" sz="quarter" idx="10"/>
          </p:nvPr>
        </p:nvSpPr>
        <p:spPr/>
        <p:txBody>
          <a:bodyPr/>
          <a:lstStyle/>
          <a:p>
            <a:fld id="{3FDFE159-626B-504F-B0B0-FD7A4ACEDB42}" type="slidenum">
              <a:rPr lang="sv-SE" smtClean="0"/>
              <a:t>12</a:t>
            </a:fld>
            <a:endParaRPr lang="sv-SE"/>
          </a:p>
        </p:txBody>
      </p:sp>
    </p:spTree>
    <p:extLst>
      <p:ext uri="{BB962C8B-B14F-4D97-AF65-F5344CB8AC3E}">
        <p14:creationId xmlns:p14="http://schemas.microsoft.com/office/powerpoint/2010/main" val="3907842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u="none" kern="1200" baseline="0" dirty="0" smtClean="0">
                <a:solidFill>
                  <a:schemeClr val="tx1"/>
                </a:solidFill>
                <a:latin typeface="+mn-lt"/>
                <a:ea typeface="+mn-ea"/>
                <a:cs typeface="+mn-cs"/>
              </a:rPr>
              <a:t>Under de senaste åren har Höga Kusten blivit ett av Sveriges snabbast växande besöksmål.  Kommer du hit slår du läger med människor från hela världen.  Oavsett om vill andas in naturen långsamt eller höja pulsen i en aktivitet törs vi lova att du tappar andan av den storslagna utsikten. </a:t>
            </a:r>
          </a:p>
          <a:p>
            <a:endParaRPr lang="sv-SE" sz="1200" b="1" u="none" kern="1200" baseline="0" dirty="0" smtClean="0">
              <a:solidFill>
                <a:schemeClr val="tx1"/>
              </a:solidFill>
              <a:latin typeface="+mn-lt"/>
              <a:ea typeface="+mn-ea"/>
              <a:cs typeface="+mn-cs"/>
            </a:endParaRPr>
          </a:p>
          <a:p>
            <a:endParaRPr lang="sv-SE" sz="1200" b="1" u="none" kern="1200" baseline="0" dirty="0" smtClean="0">
              <a:solidFill>
                <a:schemeClr val="tx1"/>
              </a:solidFill>
              <a:latin typeface="+mn-lt"/>
              <a:ea typeface="+mn-ea"/>
              <a:cs typeface="+mn-cs"/>
            </a:endParaRPr>
          </a:p>
          <a:p>
            <a:r>
              <a:rPr lang="sv-SE" sz="1200" b="1" u="none" kern="1200" baseline="0" dirty="0" smtClean="0">
                <a:solidFill>
                  <a:schemeClr val="tx1"/>
                </a:solidFill>
                <a:latin typeface="+mn-lt"/>
                <a:ea typeface="+mn-ea"/>
                <a:cs typeface="+mn-cs"/>
              </a:rPr>
              <a:t>Välkommen!</a:t>
            </a:r>
            <a:endParaRPr lang="sv-SE" b="1" dirty="0"/>
          </a:p>
        </p:txBody>
      </p:sp>
      <p:sp>
        <p:nvSpPr>
          <p:cNvPr id="4" name="Platshållare för bildnummer 3"/>
          <p:cNvSpPr>
            <a:spLocks noGrp="1"/>
          </p:cNvSpPr>
          <p:nvPr>
            <p:ph type="sldNum" sz="quarter" idx="10"/>
          </p:nvPr>
        </p:nvSpPr>
        <p:spPr/>
        <p:txBody>
          <a:bodyPr/>
          <a:lstStyle/>
          <a:p>
            <a:fld id="{3FDFE159-626B-504F-B0B0-FD7A4ACEDB42}" type="slidenum">
              <a:rPr lang="sv-SE" smtClean="0"/>
              <a:t>13</a:t>
            </a:fld>
            <a:endParaRPr lang="sv-SE"/>
          </a:p>
        </p:txBody>
      </p:sp>
    </p:spTree>
    <p:extLst>
      <p:ext uri="{BB962C8B-B14F-4D97-AF65-F5344CB8AC3E}">
        <p14:creationId xmlns:p14="http://schemas.microsoft.com/office/powerpoint/2010/main" val="233684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u="none" kern="1200" baseline="0" dirty="0" smtClean="0">
                <a:solidFill>
                  <a:schemeClr val="tx1"/>
                </a:solidFill>
                <a:latin typeface="+mn-lt"/>
                <a:ea typeface="+mn-ea"/>
                <a:cs typeface="+mn-cs"/>
              </a:rPr>
              <a:t>Längs Norrlandskusten, mellan Härnösand och Örnsköldsvik, finns världens högsta kustlinje med helt unika bevis på hur landet rest sig efter varje istid. </a:t>
            </a:r>
          </a:p>
          <a:p>
            <a:endParaRPr lang="sv-SE" sz="1200" b="1" u="none" kern="1200" baseline="0" dirty="0" smtClean="0">
              <a:solidFill>
                <a:schemeClr val="tx1"/>
              </a:solidFill>
              <a:latin typeface="+mn-lt"/>
              <a:ea typeface="+mn-ea"/>
              <a:cs typeface="+mn-cs"/>
            </a:endParaRPr>
          </a:p>
          <a:p>
            <a:endParaRPr lang="sv-SE" sz="1200" b="1" u="none" kern="1200" baseline="0" dirty="0" smtClean="0">
              <a:solidFill>
                <a:schemeClr val="tx1"/>
              </a:solidFill>
              <a:latin typeface="+mn-lt"/>
              <a:ea typeface="+mn-ea"/>
              <a:cs typeface="+mn-cs"/>
            </a:endParaRPr>
          </a:p>
          <a:p>
            <a:r>
              <a:rPr lang="sv-SE" sz="1200" b="1" u="none" kern="1200" baseline="0" dirty="0" smtClean="0">
                <a:solidFill>
                  <a:schemeClr val="tx1"/>
                </a:solidFill>
                <a:latin typeface="+mn-lt"/>
                <a:ea typeface="+mn-ea"/>
                <a:cs typeface="+mn-cs"/>
              </a:rPr>
              <a:t>Högbonden</a:t>
            </a:r>
          </a:p>
          <a:p>
            <a:r>
              <a:rPr lang="fr-FR" sz="1200" b="1" u="none" kern="1200" baseline="0" dirty="0" smtClean="0">
                <a:solidFill>
                  <a:schemeClr val="tx1"/>
                </a:solidFill>
                <a:latin typeface="+mn-lt"/>
                <a:ea typeface="+mn-ea"/>
                <a:cs typeface="+mn-cs"/>
              </a:rPr>
              <a:t> </a:t>
            </a:r>
            <a:endParaRPr lang="sv-SE" b="1" dirty="0"/>
          </a:p>
        </p:txBody>
      </p:sp>
      <p:sp>
        <p:nvSpPr>
          <p:cNvPr id="4" name="Platshållare för bildnummer 3"/>
          <p:cNvSpPr>
            <a:spLocks noGrp="1"/>
          </p:cNvSpPr>
          <p:nvPr>
            <p:ph type="sldNum" sz="quarter" idx="10"/>
          </p:nvPr>
        </p:nvSpPr>
        <p:spPr/>
        <p:txBody>
          <a:bodyPr/>
          <a:lstStyle/>
          <a:p>
            <a:fld id="{3FDFE159-626B-504F-B0B0-FD7A4ACEDB42}" type="slidenum">
              <a:rPr lang="sv-SE" smtClean="0"/>
              <a:t>2</a:t>
            </a:fld>
            <a:endParaRPr lang="sv-SE"/>
          </a:p>
        </p:txBody>
      </p:sp>
    </p:spTree>
    <p:extLst>
      <p:ext uri="{BB962C8B-B14F-4D97-AF65-F5344CB8AC3E}">
        <p14:creationId xmlns:p14="http://schemas.microsoft.com/office/powerpoint/2010/main" val="318740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b="1" i="0" kern="1200" dirty="0" smtClean="0">
                <a:solidFill>
                  <a:schemeClr val="tx1"/>
                </a:solidFill>
                <a:effectLst/>
                <a:latin typeface="+mn-lt"/>
                <a:ea typeface="+mn-ea"/>
                <a:cs typeface="+mn-cs"/>
              </a:rPr>
              <a:t>Att Höga Kusten har en rekordstor landhöjning efter inlandsisen är en av huvudanledningarna till att området utsågs till ett naturvärldsarv av UNESCO vid millennieskiftet. Världsrekordet är uppmätt vid </a:t>
            </a:r>
            <a:r>
              <a:rPr lang="sv-SE" sz="1200" b="1" i="0" kern="1200" dirty="0" err="1" smtClean="0">
                <a:solidFill>
                  <a:schemeClr val="tx1"/>
                </a:solidFill>
                <a:effectLst/>
                <a:latin typeface="+mn-lt"/>
                <a:ea typeface="+mn-ea"/>
                <a:cs typeface="+mn-cs"/>
              </a:rPr>
              <a:t>Skulebergets</a:t>
            </a:r>
            <a:r>
              <a:rPr lang="sv-SE" sz="1200" b="1" i="0" kern="1200" dirty="0" smtClean="0">
                <a:solidFill>
                  <a:schemeClr val="tx1"/>
                </a:solidFill>
                <a:effectLst/>
                <a:latin typeface="+mn-lt"/>
                <a:ea typeface="+mn-ea"/>
                <a:cs typeface="+mn-cs"/>
              </a:rPr>
              <a:t> topp, där kustlinjen gått hela 286 meter högre än nuvarande havsyta.</a:t>
            </a:r>
            <a:endParaRPr lang="sv-SE" b="1" dirty="0" smtClean="0"/>
          </a:p>
          <a:p>
            <a:endParaRPr lang="sv-S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v-SE" sz="1200" b="1" u="none" kern="1200" baseline="0" dirty="0" smtClean="0">
                <a:solidFill>
                  <a:schemeClr val="tx1"/>
                </a:solidFill>
                <a:latin typeface="+mn-lt"/>
                <a:ea typeface="+mn-ea"/>
                <a:cs typeface="+mn-cs"/>
              </a:rPr>
              <a:t>För </a:t>
            </a:r>
            <a:r>
              <a:rPr lang="sv-SE" sz="1200" b="1" u="none" kern="1200" baseline="0" dirty="0" smtClean="0">
                <a:solidFill>
                  <a:schemeClr val="tx1"/>
                </a:solidFill>
                <a:latin typeface="+mn-lt"/>
                <a:ea typeface="+mn-ea"/>
                <a:cs typeface="+mn-cs"/>
              </a:rPr>
              <a:t>tillfället höjer sig Höga Kusten med cirka 8 millimeter per år och blir med andra ord ständigt högre.</a:t>
            </a: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b="1"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b="1"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sz="1200" b="1" u="none" kern="1200" baseline="0" dirty="0" err="1" smtClean="0">
                <a:solidFill>
                  <a:schemeClr val="tx1"/>
                </a:solidFill>
                <a:latin typeface="+mn-lt"/>
                <a:ea typeface="+mn-ea"/>
                <a:cs typeface="+mn-cs"/>
              </a:rPr>
              <a:t>Skuleberget</a:t>
            </a:r>
            <a:endParaRPr lang="sv-SE" sz="1200" b="1" u="none" kern="1200" baseline="0" dirty="0" smtClean="0">
              <a:solidFill>
                <a:schemeClr val="tx1"/>
              </a:solidFill>
              <a:latin typeface="+mn-lt"/>
              <a:ea typeface="+mn-ea"/>
              <a:cs typeface="+mn-cs"/>
            </a:endParaRPr>
          </a:p>
          <a:p>
            <a:endParaRPr lang="sv-SE" b="1" dirty="0"/>
          </a:p>
        </p:txBody>
      </p:sp>
      <p:sp>
        <p:nvSpPr>
          <p:cNvPr id="4" name="Platshållare för bildnummer 3"/>
          <p:cNvSpPr>
            <a:spLocks noGrp="1"/>
          </p:cNvSpPr>
          <p:nvPr>
            <p:ph type="sldNum" sz="quarter" idx="10"/>
          </p:nvPr>
        </p:nvSpPr>
        <p:spPr/>
        <p:txBody>
          <a:bodyPr/>
          <a:lstStyle/>
          <a:p>
            <a:fld id="{3FDFE159-626B-504F-B0B0-FD7A4ACEDB42}" type="slidenum">
              <a:rPr lang="sv-SE" smtClean="0"/>
              <a:t>3</a:t>
            </a:fld>
            <a:endParaRPr lang="sv-SE"/>
          </a:p>
        </p:txBody>
      </p:sp>
    </p:spTree>
    <p:extLst>
      <p:ext uri="{BB962C8B-B14F-4D97-AF65-F5344CB8AC3E}">
        <p14:creationId xmlns:p14="http://schemas.microsoft.com/office/powerpoint/2010/main" val="376846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u="none" kern="1200" baseline="0" dirty="0" smtClean="0">
                <a:solidFill>
                  <a:schemeClr val="tx1"/>
                </a:solidFill>
                <a:latin typeface="+mn-lt"/>
                <a:ea typeface="+mn-ea"/>
                <a:cs typeface="+mn-cs"/>
              </a:rPr>
              <a:t>Då Naturskyddsföreningen, via en jury, valde ut ett antal kandidater och därefter lät allmänheten rösta fram Sveriges vackraste natur 2017, kom Höga Kusten etta. </a:t>
            </a:r>
          </a:p>
          <a:p>
            <a:endParaRPr lang="sv-SE" sz="1200" b="1" u="none" kern="1200" baseline="0" dirty="0" smtClean="0">
              <a:solidFill>
                <a:schemeClr val="tx1"/>
              </a:solidFill>
              <a:latin typeface="+mn-lt"/>
              <a:ea typeface="+mn-ea"/>
              <a:cs typeface="+mn-cs"/>
            </a:endParaRPr>
          </a:p>
          <a:p>
            <a:endParaRPr lang="sv-SE" sz="1200" b="1" u="none" kern="1200" baseline="0" dirty="0" smtClean="0">
              <a:solidFill>
                <a:schemeClr val="tx1"/>
              </a:solidFill>
              <a:latin typeface="+mn-lt"/>
              <a:ea typeface="+mn-ea"/>
              <a:cs typeface="+mn-cs"/>
            </a:endParaRPr>
          </a:p>
          <a:p>
            <a:r>
              <a:rPr lang="sv-SE" sz="1200" b="1" u="none" kern="1200" baseline="0" dirty="0" smtClean="0">
                <a:solidFill>
                  <a:schemeClr val="tx1"/>
                </a:solidFill>
                <a:latin typeface="+mn-lt"/>
                <a:ea typeface="+mn-ea"/>
                <a:cs typeface="+mn-cs"/>
              </a:rPr>
              <a:t>Docksta</a:t>
            </a:r>
          </a:p>
        </p:txBody>
      </p:sp>
      <p:sp>
        <p:nvSpPr>
          <p:cNvPr id="4" name="Platshållare för bildnummer 3"/>
          <p:cNvSpPr>
            <a:spLocks noGrp="1"/>
          </p:cNvSpPr>
          <p:nvPr>
            <p:ph type="sldNum" sz="quarter" idx="10"/>
          </p:nvPr>
        </p:nvSpPr>
        <p:spPr/>
        <p:txBody>
          <a:bodyPr/>
          <a:lstStyle/>
          <a:p>
            <a:fld id="{3FDFE159-626B-504F-B0B0-FD7A4ACEDB42}" type="slidenum">
              <a:rPr lang="sv-SE" smtClean="0"/>
              <a:t>4</a:t>
            </a:fld>
            <a:endParaRPr lang="sv-SE"/>
          </a:p>
        </p:txBody>
      </p:sp>
    </p:spTree>
    <p:extLst>
      <p:ext uri="{BB962C8B-B14F-4D97-AF65-F5344CB8AC3E}">
        <p14:creationId xmlns:p14="http://schemas.microsoft.com/office/powerpoint/2010/main" val="138916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b="1" u="none" kern="1200" baseline="0" dirty="0" smtClean="0">
                <a:solidFill>
                  <a:schemeClr val="tx1"/>
                </a:solidFill>
                <a:latin typeface="+mn-lt"/>
                <a:ea typeface="+mn-ea"/>
                <a:cs typeface="+mn-cs"/>
              </a:rPr>
              <a:t> I skärgården är Ulvön, </a:t>
            </a:r>
            <a:r>
              <a:rPr lang="sv-SE" sz="1200" b="1" u="none" kern="1200" baseline="0" dirty="0" err="1" smtClean="0">
                <a:solidFill>
                  <a:schemeClr val="tx1"/>
                </a:solidFill>
                <a:latin typeface="+mn-lt"/>
                <a:ea typeface="+mn-ea"/>
                <a:cs typeface="+mn-cs"/>
              </a:rPr>
              <a:t>Trysunda</a:t>
            </a:r>
            <a:r>
              <a:rPr lang="sv-SE" sz="1200" b="1" u="none" kern="1200" baseline="0" dirty="0" smtClean="0">
                <a:solidFill>
                  <a:schemeClr val="tx1"/>
                </a:solidFill>
                <a:latin typeface="+mn-lt"/>
                <a:ea typeface="+mn-ea"/>
                <a:cs typeface="+mn-cs"/>
              </a:rPr>
              <a:t> och Grisslan tre kända och kära öar. Här lockar även Sveriges högsta ö, Mjältön, som sträcker sig 236 meter över havet och Bottenhavets största djup, </a:t>
            </a:r>
            <a:r>
              <a:rPr lang="sv-SE" sz="1200" b="1" u="none" kern="1200" baseline="0" dirty="0" err="1" smtClean="0">
                <a:solidFill>
                  <a:schemeClr val="tx1"/>
                </a:solidFill>
                <a:latin typeface="+mn-lt"/>
                <a:ea typeface="+mn-ea"/>
                <a:cs typeface="+mn-cs"/>
              </a:rPr>
              <a:t>Ulvödjupet</a:t>
            </a:r>
            <a:r>
              <a:rPr lang="sv-SE" sz="1200" b="1" u="none" kern="1200" baseline="0" dirty="0" smtClean="0">
                <a:solidFill>
                  <a:schemeClr val="tx1"/>
                </a:solidFill>
                <a:latin typeface="+mn-lt"/>
                <a:ea typeface="+mn-ea"/>
                <a:cs typeface="+mn-cs"/>
              </a:rPr>
              <a:t>, som bottnar 293 meter under havsytan. Skags och Högbondens fyr med omgivningar är andra höjdpunkter, liksom </a:t>
            </a:r>
            <a:r>
              <a:rPr lang="sv-SE" sz="1200" b="1" u="none" kern="1200" baseline="0" dirty="0" err="1" smtClean="0">
                <a:solidFill>
                  <a:schemeClr val="tx1"/>
                </a:solidFill>
                <a:latin typeface="+mn-lt"/>
                <a:ea typeface="+mn-ea"/>
                <a:cs typeface="+mn-cs"/>
              </a:rPr>
              <a:t>Rotsidan</a:t>
            </a:r>
            <a:r>
              <a:rPr lang="sv-SE" sz="1200" b="1" u="none" kern="1200" baseline="0" dirty="0" smtClean="0">
                <a:solidFill>
                  <a:schemeClr val="tx1"/>
                </a:solidFill>
                <a:latin typeface="+mn-lt"/>
                <a:ea typeface="+mn-ea"/>
                <a:cs typeface="+mn-cs"/>
              </a:rPr>
              <a:t> och fiskelägena i Norrfällsviken och </a:t>
            </a:r>
            <a:r>
              <a:rPr lang="sv-SE" sz="1200" b="1" u="none" kern="1200" baseline="0" dirty="0" err="1" smtClean="0">
                <a:solidFill>
                  <a:schemeClr val="tx1"/>
                </a:solidFill>
                <a:latin typeface="+mn-lt"/>
                <a:ea typeface="+mn-ea"/>
                <a:cs typeface="+mn-cs"/>
              </a:rPr>
              <a:t>Bönhamn</a:t>
            </a:r>
            <a:r>
              <a:rPr lang="sv-SE" sz="1200" b="1" u="none" kern="1200" baseline="0" dirty="0" smtClean="0">
                <a:solidFill>
                  <a:schemeClr val="tx1"/>
                </a:solidFill>
                <a:latin typeface="+mn-lt"/>
                <a:ea typeface="+mn-ea"/>
                <a:cs typeface="+mn-cs"/>
              </a:rPr>
              <a:t>. Skärgården kan, förutom via egen båt, upplevas via reguljär skärgårdstrafik, chartertrafik eller långkryssningar. </a:t>
            </a: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b="1"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b="1"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sz="1200" b="1" u="none" kern="1200" baseline="0" dirty="0" smtClean="0">
                <a:solidFill>
                  <a:schemeClr val="tx1"/>
                </a:solidFill>
                <a:latin typeface="+mn-lt"/>
                <a:ea typeface="+mn-ea"/>
                <a:cs typeface="+mn-cs"/>
              </a:rPr>
              <a:t>Ulvön, </a:t>
            </a:r>
            <a:r>
              <a:rPr lang="sv-SE" sz="1200" b="1" u="none" kern="1200" baseline="0" dirty="0" err="1" smtClean="0">
                <a:solidFill>
                  <a:schemeClr val="tx1"/>
                </a:solidFill>
                <a:latin typeface="+mn-lt"/>
                <a:ea typeface="+mn-ea"/>
                <a:cs typeface="+mn-cs"/>
              </a:rPr>
              <a:t>Rödharn</a:t>
            </a:r>
            <a:endParaRPr lang="sv-SE" sz="1200" b="1" u="none" kern="1200" baseline="0" dirty="0" smtClean="0">
              <a:solidFill>
                <a:schemeClr val="tx1"/>
              </a:solidFill>
              <a:latin typeface="+mn-lt"/>
              <a:ea typeface="+mn-ea"/>
              <a:cs typeface="+mn-cs"/>
            </a:endParaRPr>
          </a:p>
          <a:p>
            <a:endParaRPr lang="sv-SE" b="1" dirty="0"/>
          </a:p>
        </p:txBody>
      </p:sp>
      <p:sp>
        <p:nvSpPr>
          <p:cNvPr id="4" name="Platshållare för bildnummer 3"/>
          <p:cNvSpPr>
            <a:spLocks noGrp="1"/>
          </p:cNvSpPr>
          <p:nvPr>
            <p:ph type="sldNum" sz="quarter" idx="10"/>
          </p:nvPr>
        </p:nvSpPr>
        <p:spPr/>
        <p:txBody>
          <a:bodyPr/>
          <a:lstStyle/>
          <a:p>
            <a:fld id="{3FDFE159-626B-504F-B0B0-FD7A4ACEDB42}" type="slidenum">
              <a:rPr lang="sv-SE" smtClean="0"/>
              <a:t>5</a:t>
            </a:fld>
            <a:endParaRPr lang="sv-SE"/>
          </a:p>
        </p:txBody>
      </p:sp>
    </p:spTree>
    <p:extLst>
      <p:ext uri="{BB962C8B-B14F-4D97-AF65-F5344CB8AC3E}">
        <p14:creationId xmlns:p14="http://schemas.microsoft.com/office/powerpoint/2010/main" val="254078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u="none" kern="1200" baseline="0" dirty="0" smtClean="0">
                <a:solidFill>
                  <a:schemeClr val="tx1"/>
                </a:solidFill>
                <a:latin typeface="+mn-lt"/>
                <a:ea typeface="+mn-ea"/>
                <a:cs typeface="+mn-cs"/>
              </a:rPr>
              <a:t>Andra naturupplevelser av rang är älvarna och deras dalgångar, med Ångermanälven som den största. Älven är känd för de nipor som bildats tack vare landhöjningen, sitt fina laxfiske, hällristningarna och inte minst </a:t>
            </a:r>
            <a:r>
              <a:rPr lang="sv-SE" sz="1200" b="1" u="none" kern="1200" baseline="0" dirty="0" err="1" smtClean="0">
                <a:solidFill>
                  <a:schemeClr val="tx1"/>
                </a:solidFill>
                <a:latin typeface="+mn-lt"/>
                <a:ea typeface="+mn-ea"/>
                <a:cs typeface="+mn-cs"/>
              </a:rPr>
              <a:t>Högakustenbron</a:t>
            </a:r>
            <a:r>
              <a:rPr lang="sv-SE" sz="1200" b="1" u="none" kern="1200" baseline="0" dirty="0" smtClean="0">
                <a:solidFill>
                  <a:schemeClr val="tx1"/>
                </a:solidFill>
                <a:latin typeface="+mn-lt"/>
                <a:ea typeface="+mn-ea"/>
                <a:cs typeface="+mn-cs"/>
              </a:rPr>
              <a:t>. </a:t>
            </a:r>
            <a:endParaRPr lang="sv-SE" b="1" dirty="0"/>
          </a:p>
        </p:txBody>
      </p:sp>
      <p:sp>
        <p:nvSpPr>
          <p:cNvPr id="4" name="Platshållare för bildnummer 3"/>
          <p:cNvSpPr>
            <a:spLocks noGrp="1"/>
          </p:cNvSpPr>
          <p:nvPr>
            <p:ph type="sldNum" sz="quarter" idx="10"/>
          </p:nvPr>
        </p:nvSpPr>
        <p:spPr/>
        <p:txBody>
          <a:bodyPr/>
          <a:lstStyle/>
          <a:p>
            <a:fld id="{3FDFE159-626B-504F-B0B0-FD7A4ACEDB42}" type="slidenum">
              <a:rPr lang="sv-SE" smtClean="0"/>
              <a:t>6</a:t>
            </a:fld>
            <a:endParaRPr lang="sv-SE"/>
          </a:p>
        </p:txBody>
      </p:sp>
    </p:spTree>
    <p:extLst>
      <p:ext uri="{BB962C8B-B14F-4D97-AF65-F5344CB8AC3E}">
        <p14:creationId xmlns:p14="http://schemas.microsoft.com/office/powerpoint/2010/main" val="2713863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u="none" kern="1200" baseline="0" dirty="0" smtClean="0">
                <a:solidFill>
                  <a:schemeClr val="tx1"/>
                </a:solidFill>
                <a:latin typeface="+mn-lt"/>
                <a:ea typeface="+mn-ea"/>
                <a:cs typeface="+mn-cs"/>
              </a:rPr>
              <a:t>Vårt kulturarv innehåller mångtusenåriga spår av mänsklig närvaro. Från stenålderns boplatser och fångstgropar, till bronsåldersrösen och järnålderns gravhögar och vidare till vår tids bostäder och besöksmål. </a:t>
            </a:r>
          </a:p>
          <a:p>
            <a:r>
              <a:rPr lang="sv-SE" sz="1200" b="1" u="none" kern="1200" baseline="0" dirty="0" smtClean="0">
                <a:solidFill>
                  <a:schemeClr val="tx1"/>
                </a:solidFill>
                <a:latin typeface="+mn-lt"/>
                <a:ea typeface="+mn-ea"/>
                <a:cs typeface="+mn-cs"/>
              </a:rPr>
              <a:t>I </a:t>
            </a:r>
            <a:r>
              <a:rPr lang="sv-SE" sz="1200" b="1" u="none" kern="1200" baseline="0" dirty="0" err="1" smtClean="0">
                <a:solidFill>
                  <a:schemeClr val="tx1"/>
                </a:solidFill>
                <a:latin typeface="+mn-lt"/>
                <a:ea typeface="+mn-ea"/>
                <a:cs typeface="+mn-cs"/>
              </a:rPr>
              <a:t>Nämforsen</a:t>
            </a:r>
            <a:r>
              <a:rPr lang="sv-SE" sz="1200" b="1" u="none" kern="1200" baseline="0" dirty="0" smtClean="0">
                <a:solidFill>
                  <a:schemeClr val="tx1"/>
                </a:solidFill>
                <a:latin typeface="+mn-lt"/>
                <a:ea typeface="+mn-ea"/>
                <a:cs typeface="+mn-cs"/>
              </a:rPr>
              <a:t> vid Näsåker – som är en av de största enskilda hällristningsplatserna i norra Europa – beskriver mer än 2 000 figurer livet i området under yngre stenålder och äldre bronsålder. </a:t>
            </a:r>
            <a:endParaRPr lang="sv-SE" b="1" dirty="0"/>
          </a:p>
        </p:txBody>
      </p:sp>
      <p:sp>
        <p:nvSpPr>
          <p:cNvPr id="4" name="Platshållare för bildnummer 3"/>
          <p:cNvSpPr>
            <a:spLocks noGrp="1"/>
          </p:cNvSpPr>
          <p:nvPr>
            <p:ph type="sldNum" sz="quarter" idx="10"/>
          </p:nvPr>
        </p:nvSpPr>
        <p:spPr/>
        <p:txBody>
          <a:bodyPr/>
          <a:lstStyle/>
          <a:p>
            <a:fld id="{3FDFE159-626B-504F-B0B0-FD7A4ACEDB42}" type="slidenum">
              <a:rPr lang="sv-SE" smtClean="0"/>
              <a:t>7</a:t>
            </a:fld>
            <a:endParaRPr lang="sv-SE"/>
          </a:p>
        </p:txBody>
      </p:sp>
    </p:spTree>
    <p:extLst>
      <p:ext uri="{BB962C8B-B14F-4D97-AF65-F5344CB8AC3E}">
        <p14:creationId xmlns:p14="http://schemas.microsoft.com/office/powerpoint/2010/main" val="1043748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u="none" kern="1200" baseline="0" dirty="0" smtClean="0">
                <a:solidFill>
                  <a:schemeClr val="tx1"/>
                </a:solidFill>
                <a:latin typeface="+mn-lt"/>
                <a:ea typeface="+mn-ea"/>
                <a:cs typeface="+mn-cs"/>
              </a:rPr>
              <a:t>Här finns gott om avgörande händelser som format oss – som de stora häxprocesserna på 1600-talet och skotten i Ådalen 1931 – och här finns sägner, historia och mytomspunna platser. Många berättelser om troll och rövare kretsar kring Rövargrottan i </a:t>
            </a:r>
            <a:r>
              <a:rPr lang="sv-SE" sz="1200" b="1" u="none" kern="1200" baseline="0" dirty="0" err="1" smtClean="0">
                <a:solidFill>
                  <a:schemeClr val="tx1"/>
                </a:solidFill>
                <a:latin typeface="+mn-lt"/>
                <a:ea typeface="+mn-ea"/>
                <a:cs typeface="+mn-cs"/>
              </a:rPr>
              <a:t>Skuleberget</a:t>
            </a:r>
            <a:r>
              <a:rPr lang="sv-SE" sz="1200" b="1" u="none" kern="1200" baseline="0" dirty="0" smtClean="0">
                <a:solidFill>
                  <a:schemeClr val="tx1"/>
                </a:solidFill>
                <a:latin typeface="+mn-lt"/>
                <a:ea typeface="+mn-ea"/>
                <a:cs typeface="+mn-cs"/>
              </a:rPr>
              <a:t> och rövarna som plundrade både byar och handelsresande på 1600-talet.</a:t>
            </a:r>
          </a:p>
          <a:p>
            <a:endParaRPr lang="sv-SE" sz="1200" b="1" u="none" kern="1200" baseline="0" dirty="0" smtClean="0">
              <a:solidFill>
                <a:schemeClr val="tx1"/>
              </a:solidFill>
              <a:latin typeface="+mn-lt"/>
              <a:ea typeface="+mn-ea"/>
              <a:cs typeface="+mn-cs"/>
            </a:endParaRPr>
          </a:p>
          <a:p>
            <a:endParaRPr lang="sv-SE" sz="1200" b="1" u="none" kern="1200" baseline="0" dirty="0" smtClean="0">
              <a:solidFill>
                <a:schemeClr val="tx1"/>
              </a:solidFill>
              <a:latin typeface="+mn-lt"/>
              <a:ea typeface="+mn-ea"/>
              <a:cs typeface="+mn-cs"/>
            </a:endParaRPr>
          </a:p>
          <a:p>
            <a:r>
              <a:rPr lang="sv-SE" sz="1200" b="1" u="none" kern="1200" baseline="0" dirty="0" err="1" smtClean="0">
                <a:solidFill>
                  <a:schemeClr val="tx1"/>
                </a:solidFill>
                <a:latin typeface="+mn-lt"/>
                <a:ea typeface="+mn-ea"/>
                <a:cs typeface="+mn-cs"/>
              </a:rPr>
              <a:t>Ulvö</a:t>
            </a:r>
            <a:r>
              <a:rPr lang="sv-SE" sz="1200" b="1" u="none" kern="1200" baseline="0" dirty="0" smtClean="0">
                <a:solidFill>
                  <a:schemeClr val="tx1"/>
                </a:solidFill>
                <a:latin typeface="+mn-lt"/>
                <a:ea typeface="+mn-ea"/>
                <a:cs typeface="+mn-cs"/>
              </a:rPr>
              <a:t> Kapell</a:t>
            </a:r>
            <a:endParaRPr lang="sv-SE" b="1" dirty="0"/>
          </a:p>
        </p:txBody>
      </p:sp>
      <p:sp>
        <p:nvSpPr>
          <p:cNvPr id="4" name="Platshållare för bildnummer 3"/>
          <p:cNvSpPr>
            <a:spLocks noGrp="1"/>
          </p:cNvSpPr>
          <p:nvPr>
            <p:ph type="sldNum" sz="quarter" idx="10"/>
          </p:nvPr>
        </p:nvSpPr>
        <p:spPr/>
        <p:txBody>
          <a:bodyPr/>
          <a:lstStyle/>
          <a:p>
            <a:fld id="{3FDFE159-626B-504F-B0B0-FD7A4ACEDB42}" type="slidenum">
              <a:rPr lang="sv-SE" smtClean="0"/>
              <a:t>8</a:t>
            </a:fld>
            <a:endParaRPr lang="sv-SE"/>
          </a:p>
        </p:txBody>
      </p:sp>
    </p:spTree>
    <p:extLst>
      <p:ext uri="{BB962C8B-B14F-4D97-AF65-F5344CB8AC3E}">
        <p14:creationId xmlns:p14="http://schemas.microsoft.com/office/powerpoint/2010/main" val="173453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u="none" kern="1200" baseline="0" dirty="0" smtClean="0">
                <a:solidFill>
                  <a:schemeClr val="tx1"/>
                </a:solidFill>
                <a:latin typeface="+mn-lt"/>
                <a:ea typeface="+mn-ea"/>
                <a:cs typeface="+mn-cs"/>
              </a:rPr>
              <a:t>Naturen har lagt grunden till ett brett friluftsliv i Höga Kusten. Friluftslivet har i sin tur lagt grunden till ett enormt utbud av aktiviteter, äventyr och arrangemang. I dag är vi en erkänd och prisbelönt destination för just detta. </a:t>
            </a:r>
          </a:p>
          <a:p>
            <a:endParaRPr lang="sv-SE" sz="1200" b="1" u="none" kern="1200" baseline="0" dirty="0" smtClean="0">
              <a:solidFill>
                <a:schemeClr val="tx1"/>
              </a:solidFill>
              <a:latin typeface="+mn-lt"/>
              <a:ea typeface="+mn-ea"/>
              <a:cs typeface="+mn-cs"/>
            </a:endParaRPr>
          </a:p>
          <a:p>
            <a:endParaRPr lang="sv-SE" sz="1200" b="1" u="none" kern="1200" baseline="0" dirty="0" smtClean="0">
              <a:solidFill>
                <a:schemeClr val="tx1"/>
              </a:solidFill>
              <a:latin typeface="+mn-lt"/>
              <a:ea typeface="+mn-ea"/>
              <a:cs typeface="+mn-cs"/>
            </a:endParaRPr>
          </a:p>
          <a:p>
            <a:endParaRPr lang="sv-SE" sz="1200" b="1" u="none" kern="1200" baseline="0" dirty="0" smtClean="0">
              <a:solidFill>
                <a:schemeClr val="tx1"/>
              </a:solidFill>
              <a:latin typeface="+mn-lt"/>
              <a:ea typeface="+mn-ea"/>
              <a:cs typeface="+mn-cs"/>
            </a:endParaRPr>
          </a:p>
          <a:p>
            <a:endParaRPr lang="sv-SE" sz="1200" b="1" u="none" kern="1200" baseline="0" dirty="0" smtClean="0">
              <a:solidFill>
                <a:schemeClr val="tx1"/>
              </a:solidFill>
              <a:latin typeface="+mn-lt"/>
              <a:ea typeface="+mn-ea"/>
              <a:cs typeface="+mn-cs"/>
            </a:endParaRPr>
          </a:p>
          <a:p>
            <a:endParaRPr lang="sv-SE" b="1" dirty="0"/>
          </a:p>
        </p:txBody>
      </p:sp>
      <p:sp>
        <p:nvSpPr>
          <p:cNvPr id="4" name="Platshållare för bildnummer 3"/>
          <p:cNvSpPr>
            <a:spLocks noGrp="1"/>
          </p:cNvSpPr>
          <p:nvPr>
            <p:ph type="sldNum" sz="quarter" idx="10"/>
          </p:nvPr>
        </p:nvSpPr>
        <p:spPr/>
        <p:txBody>
          <a:bodyPr/>
          <a:lstStyle/>
          <a:p>
            <a:fld id="{3FDFE159-626B-504F-B0B0-FD7A4ACEDB42}" type="slidenum">
              <a:rPr lang="sv-SE" smtClean="0"/>
              <a:t>9</a:t>
            </a:fld>
            <a:endParaRPr lang="sv-SE"/>
          </a:p>
        </p:txBody>
      </p:sp>
    </p:spTree>
    <p:extLst>
      <p:ext uri="{BB962C8B-B14F-4D97-AF65-F5344CB8AC3E}">
        <p14:creationId xmlns:p14="http://schemas.microsoft.com/office/powerpoint/2010/main" val="1699138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775355"/>
            <a:ext cx="7772400" cy="1225021"/>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1CB7C88-8DEE-104F-820B-2E2187BCB52E}" type="datetimeFigureOut">
              <a:rPr lang="sv-SE" smtClean="0"/>
              <a:t>2017-07-04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DDD65DA-AADA-CC43-9023-856A6943F323}" type="slidenum">
              <a:rPr lang="sv-SE" smtClean="0"/>
              <a:t>‹#›</a:t>
            </a:fld>
            <a:endParaRPr lang="sv-SE"/>
          </a:p>
        </p:txBody>
      </p:sp>
    </p:spTree>
    <p:extLst>
      <p:ext uri="{BB962C8B-B14F-4D97-AF65-F5344CB8AC3E}">
        <p14:creationId xmlns:p14="http://schemas.microsoft.com/office/powerpoint/2010/main" val="239345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1CB7C88-8DEE-104F-820B-2E2187BCB52E}" type="datetimeFigureOut">
              <a:rPr lang="sv-SE" smtClean="0"/>
              <a:t>2017-07-04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DDD65DA-AADA-CC43-9023-856A6943F323}" type="slidenum">
              <a:rPr lang="sv-SE" smtClean="0"/>
              <a:t>‹#›</a:t>
            </a:fld>
            <a:endParaRPr lang="sv-SE"/>
          </a:p>
        </p:txBody>
      </p:sp>
    </p:spTree>
    <p:extLst>
      <p:ext uri="{BB962C8B-B14F-4D97-AF65-F5344CB8AC3E}">
        <p14:creationId xmlns:p14="http://schemas.microsoft.com/office/powerpoint/2010/main" val="150130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28866"/>
            <a:ext cx="2057400" cy="4876271"/>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28866"/>
            <a:ext cx="6019800" cy="487627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1CB7C88-8DEE-104F-820B-2E2187BCB52E}" type="datetimeFigureOut">
              <a:rPr lang="sv-SE" smtClean="0"/>
              <a:t>2017-07-04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DDD65DA-AADA-CC43-9023-856A6943F323}" type="slidenum">
              <a:rPr lang="sv-SE" smtClean="0"/>
              <a:t>‹#›</a:t>
            </a:fld>
            <a:endParaRPr lang="sv-SE"/>
          </a:p>
        </p:txBody>
      </p:sp>
    </p:spTree>
    <p:extLst>
      <p:ext uri="{BB962C8B-B14F-4D97-AF65-F5344CB8AC3E}">
        <p14:creationId xmlns:p14="http://schemas.microsoft.com/office/powerpoint/2010/main" val="67279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1CB7C88-8DEE-104F-820B-2E2187BCB52E}" type="datetimeFigureOut">
              <a:rPr lang="sv-SE" smtClean="0"/>
              <a:t>2017-07-04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DDD65DA-AADA-CC43-9023-856A6943F323}" type="slidenum">
              <a:rPr lang="sv-SE" smtClean="0"/>
              <a:t>‹#›</a:t>
            </a:fld>
            <a:endParaRPr lang="sv-SE"/>
          </a:p>
        </p:txBody>
      </p:sp>
    </p:spTree>
    <p:extLst>
      <p:ext uri="{BB962C8B-B14F-4D97-AF65-F5344CB8AC3E}">
        <p14:creationId xmlns:p14="http://schemas.microsoft.com/office/powerpoint/2010/main" val="284515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672418"/>
            <a:ext cx="7772400" cy="1135062"/>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1CB7C88-8DEE-104F-820B-2E2187BCB52E}" type="datetimeFigureOut">
              <a:rPr lang="sv-SE" smtClean="0"/>
              <a:t>2017-07-04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DDD65DA-AADA-CC43-9023-856A6943F323}" type="slidenum">
              <a:rPr lang="sv-SE" smtClean="0"/>
              <a:t>‹#›</a:t>
            </a:fld>
            <a:endParaRPr lang="sv-SE"/>
          </a:p>
        </p:txBody>
      </p:sp>
    </p:spTree>
    <p:extLst>
      <p:ext uri="{BB962C8B-B14F-4D97-AF65-F5344CB8AC3E}">
        <p14:creationId xmlns:p14="http://schemas.microsoft.com/office/powerpoint/2010/main" val="184792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1CB7C88-8DEE-104F-820B-2E2187BCB52E}" type="datetimeFigureOut">
              <a:rPr lang="sv-SE" smtClean="0"/>
              <a:t>2017-07-04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DDD65DA-AADA-CC43-9023-856A6943F323}" type="slidenum">
              <a:rPr lang="sv-SE" smtClean="0"/>
              <a:t>‹#›</a:t>
            </a:fld>
            <a:endParaRPr lang="sv-SE"/>
          </a:p>
        </p:txBody>
      </p:sp>
    </p:spTree>
    <p:extLst>
      <p:ext uri="{BB962C8B-B14F-4D97-AF65-F5344CB8AC3E}">
        <p14:creationId xmlns:p14="http://schemas.microsoft.com/office/powerpoint/2010/main" val="283235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1CB7C88-8DEE-104F-820B-2E2187BCB52E}" type="datetimeFigureOut">
              <a:rPr lang="sv-SE" smtClean="0"/>
              <a:t>2017-07-04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DDD65DA-AADA-CC43-9023-856A6943F323}" type="slidenum">
              <a:rPr lang="sv-SE" smtClean="0"/>
              <a:t>‹#›</a:t>
            </a:fld>
            <a:endParaRPr lang="sv-SE"/>
          </a:p>
        </p:txBody>
      </p:sp>
    </p:spTree>
    <p:extLst>
      <p:ext uri="{BB962C8B-B14F-4D97-AF65-F5344CB8AC3E}">
        <p14:creationId xmlns:p14="http://schemas.microsoft.com/office/powerpoint/2010/main" val="81432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1CB7C88-8DEE-104F-820B-2E2187BCB52E}" type="datetimeFigureOut">
              <a:rPr lang="sv-SE" smtClean="0"/>
              <a:t>2017-07-04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DDD65DA-AADA-CC43-9023-856A6943F323}" type="slidenum">
              <a:rPr lang="sv-SE" smtClean="0"/>
              <a:t>‹#›</a:t>
            </a:fld>
            <a:endParaRPr lang="sv-SE"/>
          </a:p>
        </p:txBody>
      </p:sp>
    </p:spTree>
    <p:extLst>
      <p:ext uri="{BB962C8B-B14F-4D97-AF65-F5344CB8AC3E}">
        <p14:creationId xmlns:p14="http://schemas.microsoft.com/office/powerpoint/2010/main" val="393578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1CB7C88-8DEE-104F-820B-2E2187BCB52E}" type="datetimeFigureOut">
              <a:rPr lang="sv-SE" smtClean="0"/>
              <a:t>2017-07-04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DDD65DA-AADA-CC43-9023-856A6943F323}" type="slidenum">
              <a:rPr lang="sv-SE" smtClean="0"/>
              <a:t>‹#›</a:t>
            </a:fld>
            <a:endParaRPr lang="sv-SE"/>
          </a:p>
        </p:txBody>
      </p:sp>
    </p:spTree>
    <p:extLst>
      <p:ext uri="{BB962C8B-B14F-4D97-AF65-F5344CB8AC3E}">
        <p14:creationId xmlns:p14="http://schemas.microsoft.com/office/powerpoint/2010/main" val="370662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27541"/>
            <a:ext cx="3008313" cy="968376"/>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1CB7C88-8DEE-104F-820B-2E2187BCB52E}" type="datetimeFigureOut">
              <a:rPr lang="sv-SE" smtClean="0"/>
              <a:t>2017-07-04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DDD65DA-AADA-CC43-9023-856A6943F323}" type="slidenum">
              <a:rPr lang="sv-SE" smtClean="0"/>
              <a:t>‹#›</a:t>
            </a:fld>
            <a:endParaRPr lang="sv-SE"/>
          </a:p>
        </p:txBody>
      </p:sp>
    </p:spTree>
    <p:extLst>
      <p:ext uri="{BB962C8B-B14F-4D97-AF65-F5344CB8AC3E}">
        <p14:creationId xmlns:p14="http://schemas.microsoft.com/office/powerpoint/2010/main" val="45647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000500"/>
            <a:ext cx="5486400" cy="472282"/>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1CB7C88-8DEE-104F-820B-2E2187BCB52E}" type="datetimeFigureOut">
              <a:rPr lang="sv-SE" smtClean="0"/>
              <a:t>2017-07-04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DDD65DA-AADA-CC43-9023-856A6943F323}" type="slidenum">
              <a:rPr lang="sv-SE" smtClean="0"/>
              <a:t>‹#›</a:t>
            </a:fld>
            <a:endParaRPr lang="sv-SE"/>
          </a:p>
        </p:txBody>
      </p:sp>
    </p:spTree>
    <p:extLst>
      <p:ext uri="{BB962C8B-B14F-4D97-AF65-F5344CB8AC3E}">
        <p14:creationId xmlns:p14="http://schemas.microsoft.com/office/powerpoint/2010/main" val="289197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1CB7C88-8DEE-104F-820B-2E2187BCB52E}" type="datetimeFigureOut">
              <a:rPr lang="sv-SE" smtClean="0"/>
              <a:t>2017-07-04</a:t>
            </a:fld>
            <a:endParaRPr lang="sv-SE"/>
          </a:p>
        </p:txBody>
      </p:sp>
      <p:sp>
        <p:nvSpPr>
          <p:cNvPr id="5" name="Platshållare för sidfot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DDD65DA-AADA-CC43-9023-856A6943F323}" type="slidenum">
              <a:rPr lang="sv-SE" smtClean="0"/>
              <a:t>‹#›</a:t>
            </a:fld>
            <a:endParaRPr lang="sv-SE"/>
          </a:p>
        </p:txBody>
      </p:sp>
    </p:spTree>
    <p:extLst>
      <p:ext uri="{BB962C8B-B14F-4D97-AF65-F5344CB8AC3E}">
        <p14:creationId xmlns:p14="http://schemas.microsoft.com/office/powerpoint/2010/main" val="3798220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Presentation.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53433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Presentation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572242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Presentation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79529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Presentation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915931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Present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23500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Presentation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19251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Presentation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00614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Presentation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72123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Presentation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664522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Presentation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72704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Presentation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15443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Presentation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65983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Presentation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83155272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TotalTime>
  <Words>498</Words>
  <Application>Microsoft Office PowerPoint</Application>
  <PresentationFormat>Bildspel på skärmen (16:10)</PresentationFormat>
  <Paragraphs>53</Paragraphs>
  <Slides>13</Slides>
  <Notes>13</Notes>
  <HiddenSlides>0</HiddenSlides>
  <MMClips>0</MMClips>
  <ScaleCrop>false</ScaleCrop>
  <HeadingPairs>
    <vt:vector size="4" baseType="variant">
      <vt:variant>
        <vt:lpstr>Tema</vt:lpstr>
      </vt:variant>
      <vt:variant>
        <vt:i4>1</vt:i4>
      </vt:variant>
      <vt:variant>
        <vt:lpstr>Bildrubriker</vt:lpstr>
      </vt:variant>
      <vt:variant>
        <vt:i4>13</vt:i4>
      </vt:variant>
    </vt:vector>
  </HeadingPairs>
  <TitlesOfParts>
    <vt:vector size="14" baseType="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SUNDSTROEM IMAGEWORKS™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Pedher Sundstroem</dc:creator>
  <cp:lastModifiedBy>Maarja Edman</cp:lastModifiedBy>
  <cp:revision>5</cp:revision>
  <dcterms:created xsi:type="dcterms:W3CDTF">2017-07-02T22:05:53Z</dcterms:created>
  <dcterms:modified xsi:type="dcterms:W3CDTF">2017-07-04T14:23:22Z</dcterms:modified>
</cp:coreProperties>
</file>